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A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94A27"/>
                </a:solidFill>
                <a:latin typeface="Arial"/>
              </a:rPr>
              <a:t>RETAILER LINE REVIEW · SIZE AND SHARE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22960"/>
            <a:ext cx="10789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i="0">
                <a:solidFill>
                  <a:srgbClr val="430810"/>
                </a:solidFill>
                <a:latin typeface="Georgia"/>
              </a:rPr>
              <a:t>[ Brand Name ] grew [ +__% ] while the category grew [ +__% ].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86000"/>
            <a:ext cx="5120640" cy="1737360"/>
          </a:xfrm>
          <a:prstGeom prst="roundRect">
            <a:avLst>
              <a:gd name="adj" fmla="val 8000"/>
            </a:avLst>
          </a:prstGeom>
          <a:solidFill>
            <a:srgbClr val="F3EEDF"/>
          </a:solidFill>
          <a:ln w="19050">
            <a:solidFill>
              <a:srgbClr val="4A31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5146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E94A27"/>
                </a:solidFill>
                <a:latin typeface="Arial Black"/>
              </a:rPr>
              <a:t>$[ ______ 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3375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30810"/>
                </a:solidFill>
                <a:latin typeface="Arial"/>
              </a:rPr>
              <a:t>Dollar sales, last [ __ ] weeks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60" y="2286000"/>
            <a:ext cx="5120640" cy="1737360"/>
          </a:xfrm>
          <a:prstGeom prst="roundRect">
            <a:avLst>
              <a:gd name="adj" fmla="val 8000"/>
            </a:avLst>
          </a:prstGeom>
          <a:solidFill>
            <a:srgbClr val="F3EEDF"/>
          </a:solidFill>
          <a:ln w="19050">
            <a:solidFill>
              <a:srgbClr val="4A31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55080" y="25146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E94A27"/>
                </a:solidFill>
                <a:latin typeface="Arial Black"/>
              </a:rPr>
              <a:t>#[ _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33375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30810"/>
                </a:solidFill>
                <a:latin typeface="Arial"/>
              </a:rPr>
              <a:t>Brand rank in total dollar sales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43400"/>
            <a:ext cx="5120640" cy="1737360"/>
          </a:xfrm>
          <a:prstGeom prst="roundRect">
            <a:avLst>
              <a:gd name="adj" fmla="val 8000"/>
            </a:avLst>
          </a:prstGeom>
          <a:solidFill>
            <a:srgbClr val="F3EEDF"/>
          </a:solidFill>
          <a:ln w="19050">
            <a:solidFill>
              <a:srgbClr val="4A31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5720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E94A27"/>
                </a:solidFill>
                <a:latin typeface="Arial Black"/>
              </a:rPr>
              <a:t>[ __.__% 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949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30810"/>
                </a:solidFill>
                <a:latin typeface="Arial"/>
              </a:rPr>
              <a:t>Dollar share of the category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80760" y="4343400"/>
            <a:ext cx="5120640" cy="1737360"/>
          </a:xfrm>
          <a:prstGeom prst="roundRect">
            <a:avLst>
              <a:gd name="adj" fmla="val 8000"/>
            </a:avLst>
          </a:prstGeom>
          <a:solidFill>
            <a:srgbClr val="F2E893"/>
          </a:solidFill>
          <a:ln w="19050">
            <a:solidFill>
              <a:srgbClr val="4A31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45720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430810"/>
                </a:solidFill>
                <a:latin typeface="Arial Black"/>
              </a:rPr>
              <a:t>[ +_._ pts 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53949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30810"/>
                </a:solidFill>
                <a:latin typeface="Arial"/>
              </a:rPr>
              <a:t>Share gain, from [ __% ] a year ago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00800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2B1B17"/>
                </a:solidFill>
                <a:latin typeface="Arial"/>
              </a:rPr>
              <a:t>Fill in with your own retailer or syndicated data (NIQ, Circana, SPINS).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6400800"/>
            <a:ext cx="374903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430810"/>
                </a:solidFill>
                <a:latin typeface="Arial"/>
              </a:rPr>
              <a:t>A FATHOM CPG TEMPLATE  ·  FATHOMCPG.COM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A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94A27"/>
                </a:solidFill>
                <a:latin typeface="Arial"/>
              </a:rPr>
              <a:t>RETAILER LINE REVIEW · VELOCITY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22960"/>
            <a:ext cx="10789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i="0">
                <a:solidFill>
                  <a:srgbClr val="430810"/>
                </a:solidFill>
                <a:latin typeface="Georgia"/>
              </a:rPr>
              <a:t>It sells [ faster / slower ] per store than [ the rest of the category ].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86000"/>
            <a:ext cx="5120640" cy="1737360"/>
          </a:xfrm>
          <a:prstGeom prst="roundRect">
            <a:avLst>
              <a:gd name="adj" fmla="val 8000"/>
            </a:avLst>
          </a:prstGeom>
          <a:solidFill>
            <a:srgbClr val="79AAEB"/>
          </a:solidFill>
          <a:ln w="19050">
            <a:solidFill>
              <a:srgbClr val="4A31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5146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430810"/>
                </a:solidFill>
                <a:latin typeface="Arial Black"/>
              </a:rPr>
              <a:t>#[ _ 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3375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30810"/>
                </a:solidFill>
                <a:latin typeface="Arial"/>
              </a:rPr>
              <a:t>Brand rank in $ per item, per store, per week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60" y="2286000"/>
            <a:ext cx="5120640" cy="1737360"/>
          </a:xfrm>
          <a:prstGeom prst="roundRect">
            <a:avLst>
              <a:gd name="adj" fmla="val 8000"/>
            </a:avLst>
          </a:prstGeom>
          <a:solidFill>
            <a:srgbClr val="F3EEDF"/>
          </a:solidFill>
          <a:ln w="19050">
            <a:solidFill>
              <a:srgbClr val="4A31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55080" y="25146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E94A27"/>
                </a:solidFill>
                <a:latin typeface="Arial Black"/>
              </a:rPr>
              <a:t>$[ __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33375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30810"/>
                </a:solidFill>
                <a:latin typeface="Arial"/>
              </a:rPr>
              <a:t>Dollars per item, per store, per week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43400"/>
            <a:ext cx="5120640" cy="1737360"/>
          </a:xfrm>
          <a:prstGeom prst="roundRect">
            <a:avLst>
              <a:gd name="adj" fmla="val 8000"/>
            </a:avLst>
          </a:prstGeom>
          <a:solidFill>
            <a:srgbClr val="F3EEDF"/>
          </a:solidFill>
          <a:ln w="19050">
            <a:solidFill>
              <a:srgbClr val="4A31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5720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E94A27"/>
                </a:solidFill>
                <a:latin typeface="Arial Black"/>
              </a:rPr>
              <a:t>[ +/-__% 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949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30810"/>
                </a:solidFill>
                <a:latin typeface="Arial"/>
              </a:rPr>
              <a:t>Velocity lead or gap vs. the next closest competitor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80760" y="4343400"/>
            <a:ext cx="5120640" cy="1737360"/>
          </a:xfrm>
          <a:prstGeom prst="roundRect">
            <a:avLst>
              <a:gd name="adj" fmla="val 8000"/>
            </a:avLst>
          </a:prstGeom>
          <a:solidFill>
            <a:srgbClr val="F3EEDF"/>
          </a:solidFill>
          <a:ln w="19050">
            <a:solidFill>
              <a:srgbClr val="4A31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45720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E94A27"/>
                </a:solidFill>
                <a:latin typeface="Arial Black"/>
              </a:rPr>
              <a:t>#[ _ 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53949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30810"/>
                </a:solidFill>
                <a:latin typeface="Arial"/>
              </a:rPr>
              <a:t>Best-selling item in dollar sales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00800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2B1B17"/>
                </a:solidFill>
                <a:latin typeface="Arial"/>
              </a:rPr>
              <a:t>Fill in with your own retailer or syndicated data (NIQ, Circana, SPINS).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6400800"/>
            <a:ext cx="374903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430810"/>
                </a:solidFill>
                <a:latin typeface="Arial"/>
              </a:rPr>
              <a:t>A FATHOM CPG TEMPLATE  ·  FATHOMCPG.COM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